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71" r:id="rId14"/>
    <p:sldId id="272" r:id="rId15"/>
    <p:sldId id="267" r:id="rId16"/>
    <p:sldId id="276" r:id="rId17"/>
    <p:sldId id="277" r:id="rId18"/>
    <p:sldId id="269" r:id="rId19"/>
    <p:sldId id="270" r:id="rId20"/>
    <p:sldId id="273" r:id="rId21"/>
    <p:sldId id="278" r:id="rId22"/>
    <p:sldId id="279" r:id="rId23"/>
    <p:sldId id="280" r:id="rId24"/>
    <p:sldId id="274" r:id="rId25"/>
    <p:sldId id="275" r:id="rId26"/>
    <p:sldId id="281" r:id="rId27"/>
    <p:sldId id="283" r:id="rId28"/>
    <p:sldId id="282" r:id="rId29"/>
    <p:sldId id="286" r:id="rId30"/>
    <p:sldId id="284" r:id="rId31"/>
    <p:sldId id="285" r:id="rId32"/>
    <p:sldId id="287" r:id="rId33"/>
    <p:sldId id="288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336" y="-5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E7C9-5A9F-469D-B983-2F6F533CB02B}" type="datetimeFigureOut">
              <a:rPr lang="pl-PL" smtClean="0"/>
              <a:pPr/>
              <a:t>19.05.2019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7C4B-1B50-4428-95AF-B43EC0B01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E7C9-5A9F-469D-B983-2F6F533CB02B}" type="datetimeFigureOut">
              <a:rPr lang="pl-PL" smtClean="0"/>
              <a:pPr/>
              <a:t>19.05.2019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7C4B-1B50-4428-95AF-B43EC0B01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E7C9-5A9F-469D-B983-2F6F533CB02B}" type="datetimeFigureOut">
              <a:rPr lang="pl-PL" smtClean="0"/>
              <a:pPr/>
              <a:t>19.05.2019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7C4B-1B50-4428-95AF-B43EC0B01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E7C9-5A9F-469D-B983-2F6F533CB02B}" type="datetimeFigureOut">
              <a:rPr lang="pl-PL" smtClean="0"/>
              <a:pPr/>
              <a:t>19.05.2019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7C4B-1B50-4428-95AF-B43EC0B01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E7C9-5A9F-469D-B983-2F6F533CB02B}" type="datetimeFigureOut">
              <a:rPr lang="pl-PL" smtClean="0"/>
              <a:pPr/>
              <a:t>19.05.2019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7C4B-1B50-4428-95AF-B43EC0B01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E7C9-5A9F-469D-B983-2F6F533CB02B}" type="datetimeFigureOut">
              <a:rPr lang="pl-PL" smtClean="0"/>
              <a:pPr/>
              <a:t>19.05.2019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7C4B-1B50-4428-95AF-B43EC0B01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E7C9-5A9F-469D-B983-2F6F533CB02B}" type="datetimeFigureOut">
              <a:rPr lang="pl-PL" smtClean="0"/>
              <a:pPr/>
              <a:t>19.05.2019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7C4B-1B50-4428-95AF-B43EC0B01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E7C9-5A9F-469D-B983-2F6F533CB02B}" type="datetimeFigureOut">
              <a:rPr lang="pl-PL" smtClean="0"/>
              <a:pPr/>
              <a:t>19.05.2019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7C4B-1B50-4428-95AF-B43EC0B01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E7C9-5A9F-469D-B983-2F6F533CB02B}" type="datetimeFigureOut">
              <a:rPr lang="pl-PL" smtClean="0"/>
              <a:pPr/>
              <a:t>19.05.2019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7C4B-1B50-4428-95AF-B43EC0B01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E7C9-5A9F-469D-B983-2F6F533CB02B}" type="datetimeFigureOut">
              <a:rPr lang="pl-PL" smtClean="0"/>
              <a:pPr/>
              <a:t>19.05.2019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7C4B-1B50-4428-95AF-B43EC0B01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E7C9-5A9F-469D-B983-2F6F533CB02B}" type="datetimeFigureOut">
              <a:rPr lang="pl-PL" smtClean="0"/>
              <a:pPr/>
              <a:t>19.05.2019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7C4B-1B50-4428-95AF-B43EC0B01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4E7C9-5A9F-469D-B983-2F6F533CB02B}" type="datetimeFigureOut">
              <a:rPr lang="pl-PL" smtClean="0"/>
              <a:pPr/>
              <a:t>19.05.2019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07C4B-1B50-4428-95AF-B43EC0B01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0" y="5714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Licencja </a:t>
            </a:r>
            <a:br>
              <a:rPr lang="pl-PL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pl-PL" sz="4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holowanie narciarza wodnego lub innych obiektów pływających</a:t>
            </a:r>
            <a:endParaRPr lang="pl-PL" sz="4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642910" y="285728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Do uprawiania żeglarstwa motorowego przy holowaniu narciarza wodnego lub statków powietrznych uprawniona jest osoba, która:</a:t>
            </a:r>
          </a:p>
        </p:txBody>
      </p:sp>
      <p:sp>
        <p:nvSpPr>
          <p:cNvPr id="6" name="Prostokąt 5"/>
          <p:cNvSpPr/>
          <p:nvPr/>
        </p:nvSpPr>
        <p:spPr>
          <a:xfrm>
            <a:off x="2286000" y="213633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Ukończyła 18 rok życia</a:t>
            </a:r>
          </a:p>
          <a:p>
            <a:pPr>
              <a:lnSpc>
                <a:spcPct val="90000"/>
              </a:lnSpc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Ukończyła szkolenie w zakresie holowania narciarza wodnego</a:t>
            </a:r>
          </a:p>
          <a:p>
            <a:pPr>
              <a:lnSpc>
                <a:spcPct val="90000"/>
              </a:lnSpc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Posiada co najmniej stopień sternika motorowodnego</a:t>
            </a:r>
          </a:p>
          <a:p>
            <a:pPr>
              <a:lnSpc>
                <a:spcPct val="90000"/>
              </a:lnSpc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Zdała egzamin z wymaganej wiedzy </a:t>
            </a:r>
            <a:br>
              <a:rPr lang="pl-PL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i umiejętności.</a:t>
            </a:r>
          </a:p>
        </p:txBody>
      </p:sp>
      <p:pic>
        <p:nvPicPr>
          <p:cNvPr id="7" name="Picture 4" descr="http://teksty24.net/wp-content/uploads/2011/05/dow%C3%B3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142984"/>
            <a:ext cx="20669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http://kurs-sprzedazy.com/wp-content/uploads/2011/12/szkolen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643182"/>
            <a:ext cx="15652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encrypted-tbn2.google.com/images?q=tbn:ANd9GcRZQSKZga80guOM_Jz2ZSf28G7weUalFMWrZsc9dJlkiQ0OvIwe3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857628"/>
            <a:ext cx="1262090" cy="8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bocianiegniazdo.org/grafiki/zdjecia/tymczasowy/s_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7" y="5000636"/>
            <a:ext cx="2000264" cy="125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8385536" cy="524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53924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857224" y="571480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Dodatkowe wyposażenie łodzi do holowania narciarza</a:t>
            </a:r>
            <a:endParaRPr lang="pl-PL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786050" y="2428868"/>
            <a:ext cx="58579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sterowanie kierownicą</a:t>
            </a:r>
          </a:p>
          <a:p>
            <a:pPr algn="just"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lusterko wsteczne nad głową sternika</a:t>
            </a:r>
          </a:p>
          <a:p>
            <a:pPr algn="just"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Obrotowy wspornik do linki holowniczej w części rufowej o wysokości 90 – 130 cm nad lustrem wody lub strzemię (min.1,5m) z blokiem zwrotnym z ruchomym zaczepem</a:t>
            </a:r>
          </a:p>
        </p:txBody>
      </p:sp>
      <p:pic>
        <p:nvPicPr>
          <p:cNvPr id="7" name="Picture 9" descr="http://www.divers24.pl/gallery/image?format=raw&amp;type=img&amp;id=1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928802"/>
            <a:ext cx="1660521" cy="1102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857224" y="571480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Dodatkowe wyposażenie łodzi do holowania narciarza</a:t>
            </a:r>
            <a:endParaRPr lang="pl-PL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786050" y="2428868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86116" y="2690336"/>
            <a:ext cx="3571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drabinkę rufową</a:t>
            </a:r>
          </a:p>
          <a:p>
            <a:pPr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szybkościomierz lub obrotomierz</a:t>
            </a:r>
          </a:p>
          <a:p>
            <a:pPr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sygnał dźwiękowy</a:t>
            </a:r>
          </a:p>
        </p:txBody>
      </p:sp>
      <p:pic>
        <p:nvPicPr>
          <p:cNvPr id="9" name="Picture 5" descr="http://www.galeria-biznesu.pl/ds/115037/77f4ba086244679cc276750c16bb08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857496"/>
            <a:ext cx="2598732" cy="1949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642910" y="285728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Inne nawodne obiekty pływające z wyłączeniem statków powietrznych </a:t>
            </a:r>
            <a:endParaRPr lang="pl-PL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Ja\Desktop\do nart\dscn1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214554"/>
            <a:ext cx="4172253" cy="3130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4429124" y="5643578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i="1" dirty="0" smtClean="0">
                <a:latin typeface="Times New Roman" pitchFamily="18" charset="0"/>
                <a:cs typeface="Times New Roman" pitchFamily="18" charset="0"/>
              </a:rPr>
              <a:t>BANAN</a:t>
            </a:r>
            <a:endParaRPr lang="pl-PL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642910" y="285728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Inne nawodne obiekty pływające z wyłączeniem statków powietrznych </a:t>
            </a:r>
            <a:endParaRPr lang="pl-PL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429124" y="5643578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i="1" dirty="0" smtClean="0">
                <a:latin typeface="Times New Roman" pitchFamily="18" charset="0"/>
                <a:cs typeface="Times New Roman" pitchFamily="18" charset="0"/>
              </a:rPr>
              <a:t>RINGO</a:t>
            </a:r>
            <a:endParaRPr lang="pl-PL" sz="6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urkey rin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7554" y="2143116"/>
            <a:ext cx="4534908" cy="3451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642910" y="285728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Inne nawodne obiekty pływające z wyłączeniem statków powietrznych </a:t>
            </a:r>
            <a:endParaRPr lang="pl-PL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14678" y="5643578"/>
            <a:ext cx="492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i="1" dirty="0" smtClean="0">
                <a:latin typeface="Times New Roman" pitchFamily="18" charset="0"/>
                <a:cs typeface="Times New Roman" pitchFamily="18" charset="0"/>
              </a:rPr>
              <a:t>WAKEBOARD</a:t>
            </a:r>
            <a:endParaRPr lang="pl-PL" sz="6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Ja\Desktop\do nart\images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928802"/>
            <a:ext cx="472349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2857488" y="1214422"/>
            <a:ext cx="59293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Sternik holujący ponosi pełną odpowiedzialność za życie i zdrowie osób holowanych</a:t>
            </a:r>
          </a:p>
          <a:p>
            <a:pPr>
              <a:lnSpc>
                <a:spcPct val="80000"/>
              </a:lnSpc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Jazda na holu nie może zagrażać ani utrudniać ruchu statkom żeglugi śródlądowej, statkom sportowym i turystycznym oraz osobą kąpiącym się</a:t>
            </a:r>
          </a:p>
          <a:p>
            <a:pPr>
              <a:lnSpc>
                <a:spcPct val="80000"/>
              </a:lnSpc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Na statku holującym, oprócz kierownika statku musi być </a:t>
            </a:r>
            <a:r>
              <a:rPr lang="pl-PL" sz="2400" i="1" u="sng" dirty="0" smtClean="0">
                <a:latin typeface="Times New Roman" pitchFamily="18" charset="0"/>
                <a:cs typeface="Times New Roman" pitchFamily="18" charset="0"/>
              </a:rPr>
              <a:t>obserwator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siedzący tyłem do kierunku jazdy w miejscu, w którym może bezpośrednio porozumiewać się ze sternikiem (wiek powyżej 14lat) dla obserwacji i obsługi holowanego narciarza/obiektu</a:t>
            </a:r>
          </a:p>
        </p:txBody>
      </p:sp>
      <p:sp>
        <p:nvSpPr>
          <p:cNvPr id="6" name="Prostokąt 5"/>
          <p:cNvSpPr/>
          <p:nvPr/>
        </p:nvSpPr>
        <p:spPr>
          <a:xfrm>
            <a:off x="285720" y="571480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Pamiętaj!</a:t>
            </a:r>
            <a:endParaRPr lang="pl-PL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Ja\Desktop\do nart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8318" y="2357431"/>
            <a:ext cx="4740672" cy="3143272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00034" y="428604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Pompowany fotel pomagający stanąć na nartach początkującym </a:t>
            </a:r>
            <a:endParaRPr lang="pl-PL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357158" y="285728"/>
            <a:ext cx="7184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i="1" dirty="0" smtClean="0">
                <a:latin typeface="Times New Roman" pitchFamily="18" charset="0"/>
                <a:cs typeface="Times New Roman" pitchFamily="18" charset="0"/>
              </a:rPr>
              <a:t>Najważniejsze federacje i związki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643174" y="1214422"/>
            <a:ext cx="421482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Świat: IWFS (International 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</a:rPr>
              <a:t>Waterski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</a:rPr>
              <a:t>Wakeboard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</a:rPr>
              <a:t>Federation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80000"/>
              </a:lnSpc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Europa: EFS Europejska Federacja Nart Wodnych</a:t>
            </a:r>
          </a:p>
          <a:p>
            <a:pPr>
              <a:lnSpc>
                <a:spcPct val="80000"/>
              </a:lnSpc>
              <a:defRPr/>
            </a:pP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Polska: 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</a:rPr>
              <a:t>PZMWiNW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(Polski Związek Motorowodny i Narciarstwa Wodnego)</a:t>
            </a:r>
          </a:p>
          <a:p>
            <a:pPr>
              <a:lnSpc>
                <a:spcPct val="80000"/>
              </a:lnSpc>
              <a:defRPr/>
            </a:pP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Międzynarodowe Stowarzyszenie Linowych Wyciągów Nart Wodnych ICA -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</a:rPr>
              <a:t>Cableways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</a:rPr>
              <a:t>Association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19" descr="IWWFx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16" y="1428736"/>
            <a:ext cx="1657350" cy="523875"/>
          </a:xfrm>
          <a:prstGeom prst="rect">
            <a:avLst/>
          </a:prstGeom>
          <a:noFill/>
        </p:spPr>
      </p:pic>
      <p:pic>
        <p:nvPicPr>
          <p:cNvPr id="8" name="Picture 20" descr="International Water Ski and Wakeboard Federation - Europe - Africa Racing Counc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72264" y="2643182"/>
            <a:ext cx="2305050" cy="654050"/>
          </a:xfrm>
          <a:prstGeom prst="rect">
            <a:avLst/>
          </a:prstGeom>
          <a:noFill/>
        </p:spPr>
      </p:pic>
      <p:pic>
        <p:nvPicPr>
          <p:cNvPr id="9" name="Picture 21" descr="imgr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15206" y="3786190"/>
            <a:ext cx="1071570" cy="915988"/>
          </a:xfrm>
          <a:prstGeom prst="rect">
            <a:avLst/>
          </a:prstGeom>
          <a:noFill/>
        </p:spPr>
      </p:pic>
      <p:pic>
        <p:nvPicPr>
          <p:cNvPr id="10" name="Picture 22" descr="imgr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929454" y="5500702"/>
            <a:ext cx="1851025" cy="998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3143240" y="2274838"/>
            <a:ext cx="55007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Maksymalna prędkość holowania wszelkich „zabawek pneumatycznych”  jest zależna od producenta.</a:t>
            </a:r>
          </a:p>
          <a:p>
            <a:pPr algn="just"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Osoba holowana winna zawsze przepływać w kilwaterze w momencie przepływania obok innych jednostek pływających oraz omijania przeszkód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29058" y="1214422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Zalecenia</a:t>
            </a:r>
            <a:endParaRPr lang="pl-PL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3143240" y="2274838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29058" y="1214422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Zalecenia</a:t>
            </a:r>
            <a:endParaRPr lang="pl-PL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00298" y="2071678"/>
            <a:ext cx="6429420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Lina winna być zamocowana tak, by nie ograniczała zdolności manewrowej statku holującego</a:t>
            </a:r>
          </a:p>
          <a:p>
            <a:pPr algn="just">
              <a:lnSpc>
                <a:spcPct val="90000"/>
              </a:lnSpc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Minimalna średnica liny holowniczej wynosi </a:t>
            </a:r>
            <a:r>
              <a:rPr lang="pl-PL" sz="2400" i="1" u="sng" dirty="0" smtClean="0">
                <a:latin typeface="Times New Roman" pitchFamily="18" charset="0"/>
                <a:cs typeface="Times New Roman" pitchFamily="18" charset="0"/>
              </a:rPr>
              <a:t>6mm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i winna być wykonana z </a:t>
            </a:r>
            <a:r>
              <a:rPr lang="pl-PL" sz="2400" i="1" u="sng" dirty="0" smtClean="0">
                <a:latin typeface="Times New Roman" pitchFamily="18" charset="0"/>
                <a:cs typeface="Times New Roman" pitchFamily="18" charset="0"/>
              </a:rPr>
              <a:t>włókna z tworzywa niezatapialnego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oraz posiadać długość rzędu </a:t>
            </a:r>
            <a:r>
              <a:rPr lang="pl-PL" sz="2400" i="1" u="sng" dirty="0" smtClean="0">
                <a:latin typeface="Times New Roman" pitchFamily="18" charset="0"/>
                <a:cs typeface="Times New Roman" pitchFamily="18" charset="0"/>
              </a:rPr>
              <a:t>18-20m od pawęży</a:t>
            </a:r>
          </a:p>
          <a:p>
            <a:pPr algn="just">
              <a:lnSpc>
                <a:spcPct val="90000"/>
              </a:lnSpc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Nie wolno używać statków bezzałogowych</a:t>
            </a:r>
          </a:p>
          <a:p>
            <a:pPr algn="just">
              <a:lnSpc>
                <a:spcPct val="80000"/>
              </a:lnSpc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Nie wolno holować na łodzi z rumplem</a:t>
            </a:r>
          </a:p>
          <a:p>
            <a:pPr algn="just">
              <a:lnSpc>
                <a:spcPct val="80000"/>
              </a:lnSpc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Nie wolno holować w porze nocnej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3143240" y="2274838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29058" y="1214422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Zalecenia</a:t>
            </a:r>
            <a:endParaRPr lang="pl-PL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500298" y="1914740"/>
            <a:ext cx="642942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Nie wolno uprawiać narciarstwa wodnego w kanałach żeglugowych i na innych akwenach, których </a:t>
            </a:r>
            <a:r>
              <a:rPr lang="pl-PL" sz="2400" i="1" u="sng" dirty="0" smtClean="0">
                <a:latin typeface="Times New Roman" pitchFamily="18" charset="0"/>
                <a:cs typeface="Times New Roman" pitchFamily="18" charset="0"/>
              </a:rPr>
              <a:t>szerokość jest mniejsza niż 50m i głębokość min. 120cm</a:t>
            </a:r>
          </a:p>
          <a:p>
            <a:pPr>
              <a:lnSpc>
                <a:spcPct val="80000"/>
              </a:lnSpc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Żadnej lodzi nie wolno się poruszać w śladzie narciarza wodnego bliżej niż w odległości 100m</a:t>
            </a:r>
          </a:p>
          <a:p>
            <a:pPr>
              <a:lnSpc>
                <a:spcPct val="80000"/>
              </a:lnSpc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Początek ślizgu następuje przy szybkości 18 km/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godz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, całkowity ślizg następuje przy 25 km/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godz</a:t>
            </a: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Minimanlna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widoczność do holowania wynosi 1000m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3143240" y="2274838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29058" y="1214422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i="1" dirty="0" smtClean="0"/>
              <a:t>Zalecenia</a:t>
            </a:r>
            <a:endParaRPr lang="pl-PL" sz="4000" i="1" dirty="0"/>
          </a:p>
        </p:txBody>
      </p:sp>
      <p:sp>
        <p:nvSpPr>
          <p:cNvPr id="8" name="Prostokąt 7"/>
          <p:cNvSpPr/>
          <p:nvPr/>
        </p:nvSpPr>
        <p:spPr>
          <a:xfrm>
            <a:off x="2500298" y="1914740"/>
            <a:ext cx="642942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500298" y="1857364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Narciarz zobowiązany jest do nałożenia środków ratunkowych (muszą one utrzymywać dorosłego człowieka w pozycji pionowej)</a:t>
            </a:r>
          </a:p>
        </p:txBody>
      </p:sp>
      <p:pic>
        <p:nvPicPr>
          <p:cNvPr id="10" name="Picture 4" descr="http://images01.olx.pl/ui/5/76/04/1269682002_30227204_1-Zdjecia--Jobe-Matrix-kapok-kamizelka-asekuracyjna-nowa-neopr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6124"/>
            <a:ext cx="2335197" cy="3103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357158" y="571480"/>
            <a:ext cx="871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Prędkości - podczas holowania narciarza</a:t>
            </a:r>
            <a:endParaRPr lang="pl-PL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428860" y="1714488"/>
            <a:ext cx="64294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Zawodnicy narciarstwa wodnego holowani są z prędkością maksymalną </a:t>
            </a:r>
            <a:br>
              <a:rPr lang="pl-PL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mężczyźni 57 km/godz.</a:t>
            </a:r>
            <a:br>
              <a:rPr lang="pl-PL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kobiety 45 km/godz.</a:t>
            </a:r>
          </a:p>
          <a:p>
            <a:pPr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Początek ślizgu 18 km/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godz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Ślizg całkowity 25 km/godz.</a:t>
            </a:r>
          </a:p>
          <a:p>
            <a:pPr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35-45 km/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godz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dozwolona szybkość</a:t>
            </a:r>
          </a:p>
          <a:p>
            <a:pPr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do holowania narciarza amatora 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Ja\Desktop\do nart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643446"/>
            <a:ext cx="1817681" cy="1969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0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1000100" y="571480"/>
            <a:ext cx="6425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Zasady porozumiewania się…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857488" y="1643050"/>
            <a:ext cx="5715040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pl-PL" sz="3200" i="1" u="sng" dirty="0" smtClean="0">
                <a:latin typeface="Times New Roman" pitchFamily="18" charset="0"/>
                <a:cs typeface="Times New Roman" pitchFamily="18" charset="0"/>
              </a:rPr>
              <a:t>Znaki obserwatora do narciarza</a:t>
            </a:r>
          </a:p>
          <a:p>
            <a:pPr>
              <a:lnSpc>
                <a:spcPct val="80000"/>
              </a:lnSpc>
              <a:defRPr/>
            </a:pPr>
            <a:endParaRPr lang="pl-PL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RĘKA PODNIESIONA PIONOWO- uwaga niebezpieczeństwo- przestań wykonywać ewolucje, zostań w śladzie łodzi</a:t>
            </a:r>
          </a:p>
          <a:p>
            <a:pPr>
              <a:lnSpc>
                <a:spcPct val="80000"/>
              </a:lnSpc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RĘKA PODNOSI SIĘ I OPUSZCZA SIĘ SZYBKO WZDŁUŻ CIAŁA- puść natychmiast linę</a:t>
            </a:r>
          </a:p>
          <a:p>
            <a:pPr>
              <a:lnSpc>
                <a:spcPct val="80000"/>
              </a:lnSpc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RĘKA PORUSZA SIĘ OD PIONU DO POZIOMU, PALEC WSKAZUJĄCY SKIEROWANY NA LEWO- uwaga! Przeszkoda z lewej strony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10963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1643042" y="1500174"/>
            <a:ext cx="71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KILKAKROTNY RUCH RĘKĄ NAD GŁOWĄ ZE WSKZANIEM W LEWĄ LUB PRAWĄ STRONĘ- zbliż się koniec jazdy, przygotować się do lądowania z prawej lub lewej strony</a:t>
            </a:r>
          </a:p>
          <a:p>
            <a:pPr>
              <a:buFontTx/>
              <a:buNone/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OBSERWTAOR OPOKAZUJE FALUJĄCĄ DŁOŃ- uwaga niebezpieczeństwo falowania</a:t>
            </a:r>
          </a:p>
          <a:p>
            <a:pPr>
              <a:buFontTx/>
              <a:buNone/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UNIESIONA W GÓRĘ RĘKA Z OTWARTĄ DŁONIĄ NAD GŁOWĄ- jedziemy do domu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1285860"/>
            <a:ext cx="8429652" cy="4239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1571604" y="1428736"/>
            <a:ext cx="671515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KCIUK WZNIESIONY KU GÓRZE, RUCH RĘKI OD POZIOMU DO GÓRY- proszę o szybszą jazdę</a:t>
            </a:r>
          </a:p>
        </p:txBody>
      </p:sp>
      <p:pic>
        <p:nvPicPr>
          <p:cNvPr id="1026" name="Picture 2" descr="C:\Users\Ja\Desktop\do nart\57611641_373410679940635_237684686309031936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428868"/>
            <a:ext cx="3071818" cy="3071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928662" y="107154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KCIUK SKIEROWANY W KIERUNKU WODY, RUCH RĘKI OD POZIOMU W DÓŁ- proszę o wolniejszą jazdę</a:t>
            </a:r>
          </a:p>
        </p:txBody>
      </p:sp>
      <p:pic>
        <p:nvPicPr>
          <p:cNvPr id="2050" name="Picture 2" descr="C:\Users\Ja\Desktop\do nart\57730355_443727663069693_680580514288186163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643182"/>
            <a:ext cx="3071818" cy="3071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357158" y="357166"/>
            <a:ext cx="835824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4000" b="1" i="1" dirty="0">
                <a:latin typeface="Times New Roman" pitchFamily="18" charset="0"/>
                <a:cs typeface="Times New Roman" pitchFamily="18" charset="0"/>
              </a:rPr>
              <a:t>Narciarstwo wodne</a:t>
            </a:r>
            <a:r>
              <a:rPr lang="pl-PL" sz="4000" i="1" dirty="0">
                <a:latin typeface="Times New Roman" pitchFamily="18" charset="0"/>
                <a:cs typeface="Times New Roman" pitchFamily="18" charset="0"/>
              </a:rPr>
              <a:t> (ang. </a:t>
            </a:r>
            <a:r>
              <a:rPr lang="pl-PL" sz="4000" i="1" dirty="0" err="1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pl-PL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i="1" dirty="0" err="1">
                <a:latin typeface="Times New Roman" pitchFamily="18" charset="0"/>
                <a:cs typeface="Times New Roman" pitchFamily="18" charset="0"/>
              </a:rPr>
              <a:t>skiing</a:t>
            </a:r>
            <a:r>
              <a:rPr lang="pl-PL" sz="4000" i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defRPr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b="1" i="1" dirty="0">
                <a:latin typeface="Times New Roman" pitchFamily="18" charset="0"/>
                <a:cs typeface="Times New Roman" pitchFamily="18" charset="0"/>
              </a:rPr>
              <a:t>dyscyplina sportowa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  i czynny wypoczynek polegające na jeździe na 1 lub 2 nartach po wodzie za holującą motorówką lub elektrycznym wyciągiem narciarskim (linowe wyciągi nart wodnych)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  </a:t>
            </a:r>
          </a:p>
        </p:txBody>
      </p:sp>
      <p:pic>
        <p:nvPicPr>
          <p:cNvPr id="8" name="Picture 7" descr="ind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86116" y="2857496"/>
            <a:ext cx="4714908" cy="307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785786" y="85723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400" i="1" dirty="0" smtClean="0"/>
              <a:t>UNIESIONA W GÓRĘ PIĘŚĆ ZE WSKAZUJĄCYM PACEM DO GÓRY, WYKONUJĄCYM KRĄŻENIA- wykonaj nawrót</a:t>
            </a:r>
          </a:p>
        </p:txBody>
      </p:sp>
      <p:pic>
        <p:nvPicPr>
          <p:cNvPr id="3074" name="Picture 2" descr="C:\Users\Ja\Desktop\do nart\58373411_2166609103424043_816148489811735347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071678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3071802" y="1428736"/>
            <a:ext cx="55721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Narciarstwo wodne to sport wynaleziony w Lake City w stanie Minnesota (USA) w 1922 roku przez </a:t>
            </a:r>
            <a:r>
              <a:rPr lang="pl-PL" sz="2400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Ralpha </a:t>
            </a:r>
            <a:r>
              <a:rPr lang="pl-PL" sz="2400" i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Samuelsona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, który stał się popularny w wielu krajach świata, w których istnieją odpowiednie warunki do jego uprawiania: duże zbiorniki wodne bez fal - rzeki, jeziora i zamknięte zatoki morskie.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2857488" y="214291"/>
            <a:ext cx="6072230" cy="658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W roku 1939 założono Amerykańską Federację Nart Wodnych (AWSA). Już w 1946 w Szwajcarii utworzono Światową 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</a:rPr>
              <a:t>Federaję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Nart 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</a:rPr>
              <a:t>Wodnyh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(WWSU)dziś IWSF, która od 1953 roku co dwa lata przeprowadza Mistrzostwa Świata. Mistrzostwa Europy organizuje europejska grupa Światowej Federacji co roku. W roku 1967 Międzynarodowy Komitet Olimpijski uznał narty wodne za sport olimpijski. Na Olimpiadzie w Monachium w roku 1972 rozegrano pokazowe zawody narciarskie i wręczono pamiątkowe medale olimpijskie. W roku 1998 Grecki Komitet Olimpijski proponował włączenie Nart Wodnych do Olimpiady w Atenach w 2004 roku. Nadal jednak dyscyplina ta jest rozgrywana w ramach Igrzysk Światowych (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</a:rPr>
              <a:t>Games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2714612" y="1142984"/>
            <a:ext cx="6000792" cy="459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Pod koniec lat 50. w Polsce można było zobaczyć pierwszych narciarzy na śląskich jeziorach Pogoria i Dzierżno, w Augustowie, Szczecinie i na jeziorze Zegrze koło Warszawy. </a:t>
            </a:r>
          </a:p>
          <a:p>
            <a:pPr algn="just">
              <a:lnSpc>
                <a:spcPct val="80000"/>
              </a:lnSpc>
              <a:defRPr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   Niebawem też na Dzierżnie zwodowano pierwszą polską skocznię wykonaną przez narciarzy klubu Zefir Bytom. Dopiero jednak w czerwcu 1964 roku ruszyła inicjatywa Polskiego Związku Motorowodnego zorganizowania Komisji Nart Wodnych, która miała koordynować dalszą działalność. Odtąd co roku rozgrywane są Mistrzostwa Polski: w slalomie, skokach, jeździe figurowej oraz w kombinacji, która jest sumą punktów za 3 konkurencje.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2786050" y="3643314"/>
            <a:ext cx="592935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Atrakcyjne perspektywy rozwojowe dla nart wodnych stwarzają elektryczne wyciągi linowe nart wodnych, z których ponad sto według patentu Bruno 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</a:rPr>
              <a:t>Rixena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działa już Europie i na świecie. W Czechach funkcjonuje wyciąg wg planów czeskich. </a:t>
            </a:r>
          </a:p>
        </p:txBody>
      </p:sp>
      <p:pic>
        <p:nvPicPr>
          <p:cNvPr id="6" name="Picture 4" descr="https://fbcdn-sphotos-a.akamaihd.net/hphotos-ak-ash3/532740_10150838247552736_211601222735_9972071_74424790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642918"/>
            <a:ext cx="671517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bf340d2957de8384f4708d268ee516c9,20,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214290"/>
            <a:ext cx="442915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3071802" y="3500438"/>
            <a:ext cx="4572000" cy="31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Wyciągi linowe nart wodnych w Polsce:  </a:t>
            </a:r>
            <a:br>
              <a:rPr lang="pl-PL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Żukowo </a:t>
            </a:r>
            <a:br>
              <a:rPr lang="pl-PL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Szczecinek 1100m</a:t>
            </a:r>
            <a:br>
              <a:rPr lang="pl-PL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Ostróda 800m </a:t>
            </a:r>
            <a:br>
              <a:rPr lang="pl-PL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Augustów 740m</a:t>
            </a:r>
          </a:p>
          <a:p>
            <a:pPr algn="ctr"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Lublin760m</a:t>
            </a:r>
          </a:p>
          <a:p>
            <a:pPr algn="ctr"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Tarnobrzeg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14291"/>
            <a:ext cx="3357586" cy="2939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Uśmiechnięta buźka 7"/>
          <p:cNvSpPr/>
          <p:nvPr/>
        </p:nvSpPr>
        <p:spPr>
          <a:xfrm>
            <a:off x="7929586" y="2285992"/>
            <a:ext cx="142876" cy="14287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Uśmiechnięta buźka 8"/>
          <p:cNvSpPr/>
          <p:nvPr/>
        </p:nvSpPr>
        <p:spPr>
          <a:xfrm>
            <a:off x="8143900" y="2071678"/>
            <a:ext cx="142876" cy="14287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Uśmiechnięta buźka 9"/>
          <p:cNvSpPr/>
          <p:nvPr/>
        </p:nvSpPr>
        <p:spPr>
          <a:xfrm>
            <a:off x="6357950" y="785794"/>
            <a:ext cx="142876" cy="14287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Uśmiechnięta buźka 13"/>
          <p:cNvSpPr/>
          <p:nvPr/>
        </p:nvSpPr>
        <p:spPr>
          <a:xfrm>
            <a:off x="7358082" y="785794"/>
            <a:ext cx="142876" cy="14287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Uśmiechnięta buźka 14"/>
          <p:cNvSpPr/>
          <p:nvPr/>
        </p:nvSpPr>
        <p:spPr>
          <a:xfrm>
            <a:off x="6858016" y="500042"/>
            <a:ext cx="142876" cy="14287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Uśmiechnięta buźka 16"/>
          <p:cNvSpPr/>
          <p:nvPr/>
        </p:nvSpPr>
        <p:spPr>
          <a:xfrm>
            <a:off x="8286776" y="714356"/>
            <a:ext cx="142876" cy="14287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Users\Ja\Desktop\do nart\images (6).jpg"/>
          <p:cNvPicPr>
            <a:picLocks noChangeAspect="1" noChangeArrowheads="1"/>
          </p:cNvPicPr>
          <p:nvPr/>
        </p:nvPicPr>
        <p:blipFill>
          <a:blip r:embed="rId2">
            <a:lum bright="68000" contrast="-56000"/>
          </a:blip>
          <a:srcRect/>
          <a:stretch>
            <a:fillRect/>
          </a:stretch>
        </p:blipFill>
        <p:spPr bwMode="auto">
          <a:xfrm>
            <a:off x="-1" y="0"/>
            <a:ext cx="91330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785786" y="285728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Akt prawny regulujący narciarstwo wodne w Polsce</a:t>
            </a:r>
            <a:endParaRPr lang="pl-PL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928802"/>
            <a:ext cx="5958603" cy="89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000372"/>
            <a:ext cx="5020066" cy="360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676</Words>
  <Application>Microsoft Office PowerPoint</Application>
  <PresentationFormat>Pokaz na ekranie (4:3)</PresentationFormat>
  <Paragraphs>103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</dc:creator>
  <cp:lastModifiedBy>Ja</cp:lastModifiedBy>
  <cp:revision>120</cp:revision>
  <dcterms:created xsi:type="dcterms:W3CDTF">2019-05-17T06:47:12Z</dcterms:created>
  <dcterms:modified xsi:type="dcterms:W3CDTF">2019-05-19T21:29:56Z</dcterms:modified>
</cp:coreProperties>
</file>